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jzGCrWNfX9nDYJUKpW2Jw//5vG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4A2064-0D87-48CE-9C94-FAE8FFAA927F}">
  <a:tblStyle styleId="{CE4A2064-0D87-48CE-9C94-FAE8FFAA927F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791570C-DF72-415E-A8C1-40EF88806DE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9d33785f75_0_80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g39d33785f75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9d33785f75_0_91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g39d33785f75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985960370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39859603708_0_61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g39859603708_0_6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9d33785f75_0_11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g39d33785f7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9d33785f75_0_36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39d33785f7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9d33785f75_0_46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g39d33785f7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39859603708_0_5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g39859603708_0_5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g39859603708_0_5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grace.goodsir@sds.co.uk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worldofwork.co.uk/option-choices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://www.planitplus.ne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pprenticeships.scot/" TargetMode="External"/><Relationship Id="rId5" Type="http://schemas.openxmlformats.org/officeDocument/2006/relationships/hyperlink" Target="https://www.ucas.com/" TargetMode="External"/><Relationship Id="rId4" Type="http://schemas.openxmlformats.org/officeDocument/2006/relationships/hyperlink" Target="https://www.braeshigh.com/" TargetMode="External"/><Relationship Id="rId9" Type="http://schemas.openxmlformats.org/officeDocument/2006/relationships/hyperlink" Target="https://young.scot/get-informed/where-could-your-school-subjects-take-yo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139" y="5104379"/>
            <a:ext cx="1810669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8101" y="5257800"/>
            <a:ext cx="146316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4349" y="4580388"/>
            <a:ext cx="2057225" cy="214070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1439400" y="929869"/>
            <a:ext cx="93132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S4 and S5 Course Choice Process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7749" y="2601837"/>
            <a:ext cx="2183452" cy="183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21201" y="2607172"/>
            <a:ext cx="1374981" cy="182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92094" y="2601837"/>
            <a:ext cx="2246954" cy="183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39049" y="2619644"/>
            <a:ext cx="2085029" cy="182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24079" y="2623850"/>
            <a:ext cx="2446529" cy="1834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2578694"/>
            <a:ext cx="1837749" cy="1856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9d33785f75_0_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101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b="1"/>
              <a:t>What we have asked pupils to do: Seek Support and Advice</a:t>
            </a:r>
            <a:endParaRPr/>
          </a:p>
        </p:txBody>
      </p:sp>
      <p:pic>
        <p:nvPicPr>
          <p:cNvPr id="172" name="Google Shape;172;g39d33785f75_0_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4334" y="53000"/>
            <a:ext cx="1158344" cy="120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39d33785f75_0_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325" y="1497013"/>
            <a:ext cx="3518899" cy="36826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39d33785f75_0_80"/>
          <p:cNvSpPr txBox="1"/>
          <p:nvPr/>
        </p:nvSpPr>
        <p:spPr>
          <a:xfrm>
            <a:off x="3184800" y="1100325"/>
            <a:ext cx="90072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Consider:</a:t>
            </a:r>
            <a:endParaRPr sz="3000" b="1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257300" marR="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What you think and know (what do you need?)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257300" marR="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Support from home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257300" marR="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Guidance from support staff, class teachers, Pastoral Heads,  Faculty Heads, SLT, SDS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257300" marR="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Use school website and other websites to support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257300" marR="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Career and Course Choice Information Evening Wed 12th November</a:t>
            </a:r>
            <a:endParaRPr/>
          </a:p>
          <a:p>
            <a:pPr marL="1257300" marR="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Complete course choice selection from </a:t>
            </a:r>
            <a:r>
              <a:rPr lang="en-GB" sz="2400" b="1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2400" b="1" i="0" u="none" strike="noStrike" cap="none" baseline="3000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GB" sz="2400" b="1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February 2026</a:t>
            </a: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en-GB" sz="2400" b="1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19</a:t>
            </a:r>
            <a:r>
              <a:rPr lang="en-GB" sz="2400" b="1" i="0" u="none" strike="noStrike" cap="none" baseline="3000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GB" sz="2400" b="1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February 2026</a:t>
            </a:r>
            <a:endParaRPr/>
          </a:p>
          <a:p>
            <a:pPr marL="9144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39d33785f75_0_80"/>
          <p:cNvSpPr txBox="1"/>
          <p:nvPr/>
        </p:nvSpPr>
        <p:spPr>
          <a:xfrm>
            <a:off x="-597589" y="5179637"/>
            <a:ext cx="4992725" cy="518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Informed and Be Ambitious</a:t>
            </a:r>
            <a:endParaRPr sz="3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"/>
          <p:cNvSpPr txBox="1">
            <a:spLocks noGrp="1"/>
          </p:cNvSpPr>
          <p:nvPr>
            <p:ph type="title"/>
          </p:nvPr>
        </p:nvSpPr>
        <p:spPr>
          <a:xfrm>
            <a:off x="402771" y="485410"/>
            <a:ext cx="10101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b="1"/>
              <a:t>What we will do:</a:t>
            </a:r>
            <a:endParaRPr/>
          </a:p>
        </p:txBody>
      </p:sp>
      <p:pic>
        <p:nvPicPr>
          <p:cNvPr id="181" name="Google Shape;18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4334" y="53000"/>
            <a:ext cx="1158344" cy="120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325" y="1497013"/>
            <a:ext cx="3518899" cy="368262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7"/>
          <p:cNvSpPr txBox="1"/>
          <p:nvPr/>
        </p:nvSpPr>
        <p:spPr>
          <a:xfrm>
            <a:off x="3045475" y="1079911"/>
            <a:ext cx="90072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marR="0" lvl="0" indent="-457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Course Choice Trawl process</a:t>
            </a:r>
            <a:endParaRPr/>
          </a:p>
          <a:p>
            <a:pPr marL="1371600" marR="0" lvl="0" indent="-457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Career and Course Choice Information Evening</a:t>
            </a:r>
            <a:endParaRPr/>
          </a:p>
          <a:p>
            <a:pPr marL="1371600" marR="0" lvl="0" indent="-457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Classroom teacher/Faculty Head support</a:t>
            </a:r>
            <a:endParaRPr/>
          </a:p>
          <a:p>
            <a:pPr marL="1371600" marR="0" lvl="0" indent="-457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PSE lessons</a:t>
            </a:r>
            <a:endParaRPr/>
          </a:p>
          <a:p>
            <a:pPr marL="1371600" marR="0" lvl="0" indent="-457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One-to-one support from Pastoral Head </a:t>
            </a:r>
            <a:endParaRPr/>
          </a:p>
          <a:p>
            <a:pPr marL="1371600" marR="0" lvl="0" indent="-457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Grace Goodsir (SDS) </a:t>
            </a:r>
            <a:r>
              <a:rPr lang="en-GB" sz="3000" b="0" i="0" u="sng" strike="noStrike" cap="none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grace.goodsir@sds.co.uk</a:t>
            </a:r>
            <a:endParaRPr sz="3000" b="0" i="0" u="none" strike="noStrike" cap="none">
              <a:solidFill>
                <a:srgbClr val="20212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0" indent="-457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GB" sz="3000" b="0" i="0" u="none" strike="noStrike" cap="none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Communicate additional supports</a:t>
            </a:r>
            <a:endParaRPr/>
          </a:p>
          <a:p>
            <a:pPr marL="1371600" marR="0" lvl="0" indent="-457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In-person Parents’ Evenings in February 2026</a:t>
            </a: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/>
          <p:cNvSpPr txBox="1"/>
          <p:nvPr/>
        </p:nvSpPr>
        <p:spPr>
          <a:xfrm>
            <a:off x="-597589" y="5179637"/>
            <a:ext cx="4992725" cy="518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Informed and Be Ambitious</a:t>
            </a:r>
            <a:endParaRPr sz="3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39d33785f75_0_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07412" y="159775"/>
            <a:ext cx="1432900" cy="14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39d33785f75_0_91"/>
          <p:cNvSpPr txBox="1"/>
          <p:nvPr/>
        </p:nvSpPr>
        <p:spPr>
          <a:xfrm>
            <a:off x="126000" y="159775"/>
            <a:ext cx="10276800" cy="56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Additional support online:</a:t>
            </a:r>
            <a:endParaRPr sz="3000" b="1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202124"/>
              </a:buClr>
              <a:buSzPts val="2400"/>
              <a:buFont typeface="Calibri"/>
              <a:buChar char="●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Braes High School – </a:t>
            </a:r>
            <a:r>
              <a:rPr lang="en-GB" sz="2400" b="0" i="0" u="sng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Braes High School | Braes High School | Secondary School Falkirk | Falkirk Education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202124"/>
              </a:buClr>
              <a:buSzPts val="2400"/>
              <a:buFont typeface="Calibri"/>
              <a:buChar char="●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College/University websites.  UCAS - </a:t>
            </a:r>
            <a:r>
              <a:rPr lang="en-GB" sz="2400" b="0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5"/>
              </a:rPr>
              <a:t>https://www.ucas.com/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400"/>
              <a:buFont typeface="Calibri"/>
              <a:buChar char="●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Apprenticeships.Scot </a:t>
            </a:r>
            <a:r>
              <a:rPr lang="en-GB" sz="2400" b="0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6"/>
              </a:rPr>
              <a:t>https://www.apprenticeships.scot/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400"/>
              <a:buFont typeface="Calibri"/>
              <a:buChar char="●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PlanItPlus:</a:t>
            </a:r>
            <a:r>
              <a:rPr lang="en-GB" sz="2400" b="0" i="0" u="none" strike="noStrike" cap="none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https:</a:t>
            </a:r>
            <a:r>
              <a:rPr lang="en-GB" sz="2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www.planitplus.net</a:t>
            </a:r>
            <a:endParaRPr sz="2400" b="0" i="0" u="none" strike="noStrike" cap="none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400"/>
              <a:buFont typeface="Calibri"/>
              <a:buChar char="●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My World of Work: </a:t>
            </a:r>
            <a:r>
              <a:rPr lang="en-GB" sz="2400" b="0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8"/>
              </a:rPr>
              <a:t>https://www.myworldofwork.co.uk/option-choices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400"/>
              <a:buFont typeface="Calibri"/>
              <a:buChar char="●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Young Scot: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9"/>
              </a:rPr>
              <a:t>https://young.scot/get-informed/where-could-your-school-subjects-take-you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39d33785f75_0_91"/>
          <p:cNvSpPr txBox="1"/>
          <p:nvPr/>
        </p:nvSpPr>
        <p:spPr>
          <a:xfrm>
            <a:off x="126000" y="6112775"/>
            <a:ext cx="11940000" cy="8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Informed and Be Ambitious</a:t>
            </a:r>
            <a:endParaRPr sz="20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39859603708_0_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200"/>
            <a:ext cx="1219362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101044" cy="53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b="1" u="sng"/>
              <a:t>What is a Course Choice Trawl?</a:t>
            </a:r>
            <a:endParaRPr/>
          </a:p>
        </p:txBody>
      </p:sp>
      <p:pic>
        <p:nvPicPr>
          <p:cNvPr id="108" name="Google Shape;10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4334" y="53000"/>
            <a:ext cx="1158344" cy="120534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 txBox="1"/>
          <p:nvPr/>
        </p:nvSpPr>
        <p:spPr>
          <a:xfrm>
            <a:off x="1126175" y="1334900"/>
            <a:ext cx="10101000" cy="3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It gives us an early indication of the courses pupils may wish to choose during the final course choice process in February 2026.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Calibri"/>
              <a:buNone/>
            </a:pP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It allows us at an earlier stage to have informed discussions with pupils about pathways.</a:t>
            </a: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045500" y="5114600"/>
            <a:ext cx="10101000" cy="9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not the final course choice selection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101044" cy="53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b="1" u="sng"/>
              <a:t>How many courses do pupils in S5/6 study?</a:t>
            </a:r>
            <a:endParaRPr/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4334" y="53000"/>
            <a:ext cx="1158344" cy="120534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1126175" y="1334900"/>
            <a:ext cx="10101000" cy="733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 S5/6 pupils will study:</a:t>
            </a: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8" name="Google Shape;118;p3"/>
          <p:cNvGraphicFramePr/>
          <p:nvPr/>
        </p:nvGraphicFramePr>
        <p:xfrm>
          <a:off x="0" y="2505565"/>
          <a:ext cx="12192075" cy="3017530"/>
        </p:xfrm>
        <a:graphic>
          <a:graphicData uri="http://schemas.openxmlformats.org/drawingml/2006/table">
            <a:tbl>
              <a:tblPr firstRow="1" bandRow="1">
                <a:noFill/>
                <a:tableStyleId>{CE4A2064-0D87-48CE-9C94-FAE8FFAA927F}</a:tableStyleId>
              </a:tblPr>
              <a:tblGrid>
                <a:gridCol w="1741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04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Course  1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(5 periods)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Course  2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(5 periods)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Course  3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(5 periods)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Course  4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(5 periods)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Course  5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(5 periods)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Personal Development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(3 periods)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Core PE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(2 Periods)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Core PSE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(1 Period)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Core RME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(1 Period)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4334" y="53000"/>
            <a:ext cx="1158344" cy="120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155" y="53000"/>
            <a:ext cx="9560748" cy="6754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9d33785f75_0_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101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b="1" u="sng"/>
              <a:t>Course Information on our Website</a:t>
            </a:r>
            <a:endParaRPr/>
          </a:p>
        </p:txBody>
      </p:sp>
      <p:pic>
        <p:nvPicPr>
          <p:cNvPr id="130" name="Google Shape;130;g39d33785f75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012775"/>
            <a:ext cx="12039600" cy="442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39d33785f75_0_11"/>
          <p:cNvSpPr txBox="1"/>
          <p:nvPr/>
        </p:nvSpPr>
        <p:spPr>
          <a:xfrm>
            <a:off x="4825200" y="2076200"/>
            <a:ext cx="62721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Click Curriculum - Course Choice</a:t>
            </a:r>
            <a:endParaRPr sz="28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g39d33785f75_0_11"/>
          <p:cNvSpPr/>
          <p:nvPr/>
        </p:nvSpPr>
        <p:spPr>
          <a:xfrm rot="-1259822">
            <a:off x="8512149" y="1806534"/>
            <a:ext cx="1250001" cy="17388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39d33785f75_0_11"/>
          <p:cNvSpPr txBox="1"/>
          <p:nvPr/>
        </p:nvSpPr>
        <p:spPr>
          <a:xfrm>
            <a:off x="3538025" y="5555250"/>
            <a:ext cx="3609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Click Here is the link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39d33785f75_0_11"/>
          <p:cNvSpPr/>
          <p:nvPr/>
        </p:nvSpPr>
        <p:spPr>
          <a:xfrm rot="-9749998">
            <a:off x="2168114" y="5624042"/>
            <a:ext cx="1250057" cy="17391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g39d33785f75_0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050025"/>
            <a:ext cx="10786802" cy="564882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39d33785f75_0_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101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b="1" u="sng"/>
              <a:t>Course Information on our Website</a:t>
            </a:r>
            <a:endParaRPr/>
          </a:p>
        </p:txBody>
      </p:sp>
      <p:sp>
        <p:nvSpPr>
          <p:cNvPr id="141" name="Google Shape;141;g39d33785f75_0_36"/>
          <p:cNvSpPr txBox="1"/>
          <p:nvPr/>
        </p:nvSpPr>
        <p:spPr>
          <a:xfrm>
            <a:off x="6280775" y="5620350"/>
            <a:ext cx="4607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Click Subject Information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39d33785f75_0_36"/>
          <p:cNvSpPr/>
          <p:nvPr/>
        </p:nvSpPr>
        <p:spPr>
          <a:xfrm rot="-8513364">
            <a:off x="4256453" y="4888010"/>
            <a:ext cx="2194655" cy="20644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9d33785f75_0_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101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b="1" u="sng"/>
              <a:t>Course Information on our Website</a:t>
            </a:r>
            <a:endParaRPr/>
          </a:p>
        </p:txBody>
      </p:sp>
      <p:pic>
        <p:nvPicPr>
          <p:cNvPr id="148" name="Google Shape;148;g39d33785f75_0_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050025"/>
            <a:ext cx="11226951" cy="590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101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b="1" u="sng"/>
              <a:t>Course Information on our Website</a:t>
            </a:r>
            <a:endParaRPr/>
          </a:p>
        </p:txBody>
      </p:sp>
      <p:pic>
        <p:nvPicPr>
          <p:cNvPr id="154" name="Google Shape;15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041" y="1489417"/>
            <a:ext cx="7264773" cy="429282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5"/>
          <p:cNvSpPr txBox="1"/>
          <p:nvPr/>
        </p:nvSpPr>
        <p:spPr>
          <a:xfrm>
            <a:off x="7758070" y="1745977"/>
            <a:ext cx="3730361" cy="3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Course Outline</a:t>
            </a:r>
            <a:endParaRPr/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Assessment</a:t>
            </a:r>
            <a:endParaRPr/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Recommended Entry Requirements</a:t>
            </a:r>
            <a:endParaRPr/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Progression</a:t>
            </a:r>
            <a:endParaRPr/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Careers</a:t>
            </a:r>
            <a:endParaRPr/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Pupil Skills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lang="en-GB" sz="38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Additional Learning Opportunities</a:t>
            </a:r>
            <a:endParaRPr sz="3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6"/>
          <p:cNvSpPr/>
          <p:nvPr/>
        </p:nvSpPr>
        <p:spPr>
          <a:xfrm flipH="1">
            <a:off x="4267200" y="630936"/>
            <a:ext cx="18288" cy="5590381"/>
          </a:xfrm>
          <a:custGeom>
            <a:avLst/>
            <a:gdLst/>
            <a:ahLst/>
            <a:cxnLst/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"/>
          <p:cNvSpPr txBox="1"/>
          <p:nvPr/>
        </p:nvSpPr>
        <p:spPr>
          <a:xfrm>
            <a:off x="4681728" y="280136"/>
            <a:ext cx="6894576" cy="590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1. School College Partnership Courses:</a:t>
            </a:r>
            <a:endParaRPr/>
          </a:p>
          <a:p>
            <a:pPr marL="457200" marR="0" lvl="0" indent="-38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202124"/>
              </a:buClr>
              <a:buSzPts val="30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4" name="Google Shape;164;p6"/>
          <p:cNvGraphicFramePr/>
          <p:nvPr/>
        </p:nvGraphicFramePr>
        <p:xfrm>
          <a:off x="4648200" y="870858"/>
          <a:ext cx="6928100" cy="2739625"/>
        </p:xfrm>
        <a:graphic>
          <a:graphicData uri="http://schemas.openxmlformats.org/drawingml/2006/table">
            <a:tbl>
              <a:tblPr>
                <a:noFill/>
                <a:tableStyleId>{C791570C-DF72-415E-A8C1-40EF88806DE0}</a:tableStyleId>
              </a:tblPr>
              <a:tblGrid>
                <a:gridCol w="692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1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GB" sz="21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Course Name</a:t>
                      </a:r>
                      <a:endParaRPr/>
                    </a:p>
                  </a:txBody>
                  <a:tcPr marL="39450" marR="3945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GB" sz="21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Foundation Apprenticeship in Creative &amp; Digital Media </a:t>
                      </a:r>
                      <a:endParaRPr/>
                    </a:p>
                  </a:txBody>
                  <a:tcPr marL="39450" marR="394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GB" sz="21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NPA Level 5 Professional Cookery</a:t>
                      </a:r>
                      <a:endParaRPr/>
                    </a:p>
                  </a:txBody>
                  <a:tcPr marL="39450" marR="394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GB" sz="21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NPA Level 4 Construction Craft &amp; Technician </a:t>
                      </a:r>
                      <a:endParaRPr/>
                    </a:p>
                  </a:txBody>
                  <a:tcPr marL="39450" marR="394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GB" sz="21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City and Guilds: Introduction to Hair &amp; Beauty</a:t>
                      </a:r>
                      <a:endParaRPr/>
                    </a:p>
                  </a:txBody>
                  <a:tcPr marL="39450" marR="394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GB" sz="21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Foundation Apprenticeship in Engineering</a:t>
                      </a:r>
                      <a:endParaRPr/>
                    </a:p>
                  </a:txBody>
                  <a:tcPr marL="39450" marR="394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GB" sz="21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Skills for Work Early Education</a:t>
                      </a:r>
                      <a:endParaRPr/>
                    </a:p>
                  </a:txBody>
                  <a:tcPr marL="39450" marR="394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5" name="Google Shape;165;p6"/>
          <p:cNvSpPr txBox="1"/>
          <p:nvPr/>
        </p:nvSpPr>
        <p:spPr>
          <a:xfrm>
            <a:off x="4791456" y="3905767"/>
            <a:ext cx="6894576" cy="590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2. Virtual Learning </a:t>
            </a:r>
            <a:endParaRPr/>
          </a:p>
          <a:p>
            <a:pPr marL="457200" marR="0" lvl="0" indent="-38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202124"/>
              </a:buClr>
              <a:buSzPts val="30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6"/>
          <p:cNvSpPr txBox="1"/>
          <p:nvPr/>
        </p:nvSpPr>
        <p:spPr>
          <a:xfrm>
            <a:off x="4791456" y="4938842"/>
            <a:ext cx="6894576" cy="590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3. Consortia Courses </a:t>
            </a:r>
            <a:endParaRPr/>
          </a:p>
          <a:p>
            <a:pPr marL="457200" marR="0" lvl="0" indent="-38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202124"/>
              </a:buClr>
              <a:buSzPts val="30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Microsoft Office PowerPoint</Application>
  <PresentationFormat>Widescreen</PresentationFormat>
  <Paragraphs>88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What is a Course Choice Trawl?</vt:lpstr>
      <vt:lpstr>How many courses do pupils in S5/6 study?</vt:lpstr>
      <vt:lpstr>PowerPoint Presentation</vt:lpstr>
      <vt:lpstr>Course Information on our Website</vt:lpstr>
      <vt:lpstr>Course Information on our Website</vt:lpstr>
      <vt:lpstr>Course Information on our Website</vt:lpstr>
      <vt:lpstr>Course Information on our Website</vt:lpstr>
      <vt:lpstr>Additional Learning Opportunities</vt:lpstr>
      <vt:lpstr>What we have asked pupils to do: Seek Support and Advice</vt:lpstr>
      <vt:lpstr>What we will do: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Cameron</dc:creator>
  <cp:lastModifiedBy>Heather Cameron</cp:lastModifiedBy>
  <cp:revision>1</cp:revision>
  <dcterms:modified xsi:type="dcterms:W3CDTF">2025-11-17T20:11:39Z</dcterms:modified>
</cp:coreProperties>
</file>